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65" r:id="rId4"/>
    <p:sldId id="264" r:id="rId5"/>
    <p:sldId id="266" r:id="rId6"/>
    <p:sldId id="258" r:id="rId7"/>
    <p:sldId id="267" r:id="rId8"/>
    <p:sldId id="268" r:id="rId9"/>
    <p:sldId id="259" r:id="rId10"/>
    <p:sldId id="260" r:id="rId11"/>
    <p:sldId id="269" r:id="rId12"/>
    <p:sldId id="261" r:id="rId13"/>
    <p:sldId id="270" r:id="rId14"/>
    <p:sldId id="262" r:id="rId15"/>
    <p:sldId id="263" r:id="rId16"/>
    <p:sldId id="271" r:id="rId17"/>
  </p:sldIdLst>
  <p:sldSz cx="9144000" cy="5143500" type="screen16x9"/>
  <p:notesSz cx="6858000" cy="9144000"/>
  <p:embeddedFontLst>
    <p:embeddedFont>
      <p:font typeface="Roboto Slab" panose="020B0604020202020204" charset="0"/>
      <p:regular r:id="rId19"/>
      <p:bold r:id="rId20"/>
    </p:embeddedFont>
    <p:embeddedFont>
      <p:font typeface="思源宋體 TW" panose="02020400000000000000" pitchFamily="18" charset="-120"/>
      <p:regular r:id="rId21"/>
      <p:bold r:id="rId22"/>
    </p:embeddedFont>
    <p:embeddedFont>
      <p:font typeface="思源宋體 TW Heavy" panose="02020900000000000000" pitchFamily="18" charset="-120"/>
      <p:bold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623010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62276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6556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3963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8564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0779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9878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99399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9083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6109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9977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3460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2640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68370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3234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altLang="zh-TW" smtClean="0">
                <a:effectLst/>
              </a:rPr>
              <a:t>*p++   =   *(p++)</a:t>
            </a:r>
            <a:r>
              <a:rPr lang="zh-TW" altLang="en-US" smtClean="0">
                <a:effectLst/>
              </a:rPr>
              <a:t>先取值後指標下移</a:t>
            </a:r>
            <a:endParaRPr lang="en-US" altLang="zh-TW" smtClean="0">
              <a:effectLst/>
            </a:endParaRPr>
          </a:p>
          <a:p>
            <a:pPr lvl="0">
              <a:spcBef>
                <a:spcPts val="0"/>
              </a:spcBef>
              <a:buNone/>
            </a:pPr>
            <a:r>
              <a:rPr lang="zh-TW" altLang="en-US" smtClean="0">
                <a:effectLst/>
              </a:rPr>
              <a:t>*</a:t>
            </a:r>
            <a:r>
              <a:rPr lang="en-US" altLang="zh-TW" smtClean="0">
                <a:effectLst/>
              </a:rPr>
              <a:t>++p   =   *(++p)</a:t>
            </a:r>
            <a:r>
              <a:rPr lang="zh-TW" altLang="en-US" smtClean="0">
                <a:effectLst/>
              </a:rPr>
              <a:t>先指標下移後取值</a:t>
            </a:r>
            <a:endParaRPr lang="en-US" altLang="zh-TW" smtClean="0">
              <a:effectLst/>
            </a:endParaRPr>
          </a:p>
          <a:p>
            <a:pPr lvl="0">
              <a:spcBef>
                <a:spcPts val="0"/>
              </a:spcBef>
              <a:buNone/>
            </a:pPr>
            <a:r>
              <a:rPr lang="en-US" altLang="zh-TW" smtClean="0">
                <a:effectLst/>
              </a:rPr>
              <a:t>++*p   =   ++(*p)</a:t>
            </a:r>
            <a:r>
              <a:rPr lang="zh-TW" altLang="en-US" smtClean="0">
                <a:effectLst/>
              </a:rPr>
              <a:t>先值</a:t>
            </a:r>
            <a:r>
              <a:rPr lang="en-US" altLang="zh-TW" smtClean="0">
                <a:effectLst/>
              </a:rPr>
              <a:t>+1</a:t>
            </a:r>
            <a:r>
              <a:rPr lang="zh-TW" altLang="en-US" smtClean="0">
                <a:effectLst/>
              </a:rPr>
              <a:t>後取值</a:t>
            </a:r>
            <a:endParaRPr lang="en-US" altLang="zh-TW" smtClean="0">
              <a:effectLst/>
            </a:endParaRPr>
          </a:p>
          <a:p>
            <a:pPr lvl="0">
              <a:spcBef>
                <a:spcPts val="0"/>
              </a:spcBef>
              <a:buNone/>
            </a:pPr>
            <a:r>
              <a:rPr lang="en-US" altLang="zh-TW" smtClean="0">
                <a:effectLst/>
              </a:rPr>
              <a:t>(*p)++</a:t>
            </a:r>
            <a:r>
              <a:rPr lang="zh-TW" altLang="en-US" smtClean="0">
                <a:effectLst/>
              </a:rPr>
              <a:t>先取值後值</a:t>
            </a:r>
            <a:r>
              <a:rPr lang="en-US" altLang="zh-TW" smtClean="0">
                <a:effectLst/>
              </a:rPr>
              <a:t>+1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18432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6284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5"/>
            <a:ext cx="1081625" cy="1124949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1" name="Shape 11"/>
          <p:cNvSpPr/>
          <p:nvPr/>
        </p:nvSpPr>
        <p:spPr>
          <a:xfrm rot="10800000">
            <a:off x="6537562" y="33429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cxnSp>
        <p:nvCxnSpPr>
          <p:cNvPr id="12" name="Shape 12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000"/>
            </a:lvl1pPr>
            <a:lvl2pPr lvl="1" algn="ctr">
              <a:spcBef>
                <a:spcPts val="0"/>
              </a:spcBef>
              <a:buSzPct val="100000"/>
              <a:defRPr sz="4000"/>
            </a:lvl2pPr>
            <a:lvl3pPr lvl="2" algn="ctr">
              <a:spcBef>
                <a:spcPts val="0"/>
              </a:spcBef>
              <a:buSzPct val="100000"/>
              <a:defRPr sz="4000"/>
            </a:lvl3pPr>
            <a:lvl4pPr lvl="3" algn="ctr">
              <a:spcBef>
                <a:spcPts val="0"/>
              </a:spcBef>
              <a:buSzPct val="100000"/>
              <a:defRPr sz="4000"/>
            </a:lvl4pPr>
            <a:lvl5pPr lvl="4" algn="ctr">
              <a:spcBef>
                <a:spcPts val="0"/>
              </a:spcBef>
              <a:buSzPct val="100000"/>
              <a:defRPr sz="4000"/>
            </a:lvl5pPr>
            <a:lvl6pPr lvl="5" algn="ctr">
              <a:spcBef>
                <a:spcPts val="0"/>
              </a:spcBef>
              <a:buSzPct val="100000"/>
              <a:defRPr sz="4000"/>
            </a:lvl6pPr>
            <a:lvl7pPr lvl="6" algn="ctr">
              <a:spcBef>
                <a:spcPts val="0"/>
              </a:spcBef>
              <a:buSzPct val="100000"/>
              <a:defRPr sz="4000"/>
            </a:lvl7pPr>
            <a:lvl8pPr lvl="7" algn="ctr">
              <a:spcBef>
                <a:spcPts val="0"/>
              </a:spcBef>
              <a:buSzPct val="100000"/>
              <a:defRPr sz="4000"/>
            </a:lvl8pPr>
            <a:lvl9pPr lvl="8" algn="ctr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zh-TW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song374561@chivincent.net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md.io/s/HyBPr9WG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Lab 07</a:t>
            </a:r>
          </a:p>
          <a:p>
            <a:pPr lvl="0" rtl="0">
              <a:spcBef>
                <a:spcPts val="0"/>
              </a:spcBef>
              <a:buNone/>
            </a:pPr>
            <a:r>
              <a:rPr lang="zh-TW"/>
              <a:t> </a:t>
            </a: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指標與記憶體管理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授課：ANT 實驗室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5" name="Shape 65" descr="by-nc-s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875" y="0"/>
            <a:ext cx="1144125" cy="40032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/>
        </p:nvSpPr>
        <p:spPr>
          <a:xfrm>
            <a:off x="4442400" y="4828500"/>
            <a:ext cx="4701600" cy="315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>
                <a:solidFill>
                  <a:srgbClr val="FFFFFF"/>
                </a:solidFill>
              </a:rPr>
              <a:t>簡報製作：Vincent Chi</a:t>
            </a:r>
            <a:r>
              <a:rPr lang="zh-TW"/>
              <a:t> </a:t>
            </a:r>
            <a:r>
              <a:rPr lang="zh-TW">
                <a:solidFill>
                  <a:srgbClr val="FFFFFF"/>
                </a:solidFill>
              </a:rPr>
              <a:t>&lt;</a:t>
            </a:r>
            <a:r>
              <a:rPr lang="zh-TW"/>
              <a:t> </a:t>
            </a:r>
            <a:r>
              <a:rPr lang="zh-TW" u="sng">
                <a:solidFill>
                  <a:srgbClr val="8BC34A"/>
                </a:solidFill>
                <a:hlinkClick r:id="rId4"/>
              </a:rPr>
              <a:t>song374561@chivincent.net</a:t>
            </a:r>
            <a:r>
              <a:rPr lang="zh-TW"/>
              <a:t> </a:t>
            </a:r>
            <a:r>
              <a:rPr lang="zh-TW">
                <a:solidFill>
                  <a:srgbClr val="FFFFFF"/>
                </a:solidFill>
              </a:rPr>
              <a:t>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實驗四：函式指標（Function Pointer）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實驗目的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 Function Pointer 的定義方法與實作方法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 Function Pointer Pointer 的用法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指向 Function Pointer Array 的 Pointer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實驗四：函式指標（Function Pointer）</a:t>
            </a:r>
          </a:p>
        </p:txBody>
      </p:sp>
      <p:sp>
        <p:nvSpPr>
          <p:cNvPr id="5" name="Shape 78"/>
          <p:cNvSpPr txBox="1">
            <a:spLocks noGrp="1"/>
          </p:cNvSpPr>
          <p:nvPr>
            <p:ph type="body" idx="1"/>
          </p:nvPr>
        </p:nvSpPr>
        <p:spPr>
          <a:xfrm>
            <a:off x="387900" y="2275098"/>
            <a:ext cx="2672292" cy="217756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altLang="zh-TW" b="1" smtClean="0">
                <a:solidFill>
                  <a:schemeClr val="accent6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int  (*fp) (int) ; 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int   a1 (int){}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int   b2 (float){}</a:t>
            </a:r>
          </a:p>
          <a:p>
            <a:pPr marL="457200" indent="-228600"/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char  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c</a:t>
            </a:r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3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 (int){}</a:t>
            </a:r>
            <a:endParaRPr lang="en-US" altLang="zh-TW" b="1" smtClean="0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9901" y="1625382"/>
            <a:ext cx="63514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0" indent="-228600"/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宣告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fp 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為一個</a:t>
            </a:r>
            <a:r>
              <a:rPr lang="zh-TW" altLang="en-US" sz="2000" b="1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參數為</a:t>
            </a:r>
            <a:r>
              <a:rPr lang="en-US" altLang="zh-TW" sz="2000" b="1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int</a:t>
            </a:r>
            <a:r>
              <a:rPr lang="zh-TW" altLang="en-US" sz="2000" b="1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，回傳值也是</a:t>
            </a:r>
            <a:r>
              <a:rPr lang="en-US" altLang="zh-TW" sz="2000" b="1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int</a:t>
            </a:r>
            <a:r>
              <a:rPr lang="zh-TW" altLang="en-US" sz="2000" b="1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的函數指標</a:t>
            </a:r>
            <a:endParaRPr lang="en-US" altLang="zh-TW" sz="2000" b="1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7" name="Shape 78"/>
          <p:cNvSpPr txBox="1">
            <a:spLocks/>
          </p:cNvSpPr>
          <p:nvPr/>
        </p:nvSpPr>
        <p:spPr>
          <a:xfrm>
            <a:off x="6004560" y="2275098"/>
            <a:ext cx="2346960" cy="15897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fp = a1 ;</a:t>
            </a:r>
          </a:p>
          <a:p>
            <a:pPr marL="457200" indent="-228600"/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fp </a:t>
            </a:r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= 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b2 ;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 </a:t>
            </a:r>
            <a:r>
              <a:rPr lang="en-US" altLang="zh-TW" b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//error</a:t>
            </a:r>
            <a:endParaRPr lang="en-US" altLang="zh-TW" b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fp </a:t>
            </a:r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= 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c3 ; </a:t>
            </a:r>
            <a:r>
              <a:rPr lang="en-US" altLang="zh-TW" b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//error</a:t>
            </a:r>
            <a:endParaRPr lang="en-US" altLang="zh-TW" b="1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8" name="Shape 78"/>
          <p:cNvSpPr txBox="1">
            <a:spLocks/>
          </p:cNvSpPr>
          <p:nvPr/>
        </p:nvSpPr>
        <p:spPr>
          <a:xfrm>
            <a:off x="3517392" y="2275098"/>
            <a:ext cx="2029968" cy="217756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fp = a1 ;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(*fp)(999);</a:t>
            </a:r>
          </a:p>
          <a:p>
            <a:pPr marL="457200" indent="-228600"/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相當</a:t>
            </a:r>
            <a:r>
              <a:rPr lang="zh-TW" altLang="en-US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於</a:t>
            </a:r>
            <a:endParaRPr lang="en-US" altLang="zh-TW" b="1" smtClean="0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a1(999);</a:t>
            </a:r>
          </a:p>
        </p:txBody>
      </p:sp>
      <p:sp>
        <p:nvSpPr>
          <p:cNvPr id="9" name="矩形 8"/>
          <p:cNvSpPr/>
          <p:nvPr/>
        </p:nvSpPr>
        <p:spPr>
          <a:xfrm>
            <a:off x="5861814" y="4120230"/>
            <a:ext cx="26324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0" indent="-228600"/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b2 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參數型別不符</a:t>
            </a:r>
            <a:endParaRPr lang="en-US" altLang="zh-TW" sz="2000" b="1" smtClean="0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lvl="0" indent="-228600"/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c3  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回傳值型別不符</a:t>
            </a:r>
            <a:endParaRPr lang="en-US" altLang="zh-TW" sz="2000" b="1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6455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實驗目的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 malloc()、calloc()、realloc() 及 free()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 realloc() 的陷阱與因應之道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實驗五：記憶體管理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實驗五：記憶體管理</a:t>
            </a:r>
          </a:p>
        </p:txBody>
      </p:sp>
      <p:sp>
        <p:nvSpPr>
          <p:cNvPr id="5" name="Shape 78"/>
          <p:cNvSpPr txBox="1">
            <a:spLocks/>
          </p:cNvSpPr>
          <p:nvPr/>
        </p:nvSpPr>
        <p:spPr>
          <a:xfrm>
            <a:off x="497628" y="1444313"/>
            <a:ext cx="8122116" cy="32496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int  arr[100] ;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int  *arr  =  malloc(100 * </a:t>
            </a:r>
            <a:r>
              <a:rPr lang="en-US" altLang="zh-TW" b="1" smtClean="0">
                <a:solidFill>
                  <a:schemeClr val="accent6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sizeof(int)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);  //100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個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Int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空間</a:t>
            </a:r>
            <a:endParaRPr lang="en-US" altLang="zh-TW" b="1" smtClean="0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int  *arr  </a:t>
            </a:r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=  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calloc(100 </a:t>
            </a:r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* </a:t>
            </a:r>
            <a:r>
              <a:rPr lang="en-US" altLang="zh-TW" b="1">
                <a:solidFill>
                  <a:schemeClr val="accent6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sizeof(int</a:t>
            </a:r>
            <a:r>
              <a:rPr lang="en-US" altLang="zh-TW" b="1" smtClean="0">
                <a:solidFill>
                  <a:schemeClr val="accent6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)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);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    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//100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個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Int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空間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(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初始化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)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arr  =  realloc(arr , </a:t>
            </a:r>
            <a:r>
              <a:rPr lang="en-US" altLang="zh-TW" b="1" smtClean="0">
                <a:solidFill>
                  <a:schemeClr val="accent6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sizeof(int)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 * 200 ) ; //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申請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arr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擴充到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200</a:t>
            </a:r>
            <a:r>
              <a:rPr lang="zh-TW" altLang="en-US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空間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 </a:t>
            </a:r>
          </a:p>
          <a:p>
            <a:pPr marL="457200" indent="-228600"/>
            <a:r>
              <a:rPr lang="zh-TW" altLang="en-US" b="1" u="sng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注意：</a:t>
            </a:r>
            <a:r>
              <a:rPr lang="zh-TW" altLang="en-US" b="1" u="sng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如果 </a:t>
            </a:r>
            <a:r>
              <a:rPr lang="en-US" altLang="zh-TW" b="1" u="sng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realloc </a:t>
            </a:r>
            <a:r>
              <a:rPr lang="zh-TW" altLang="en-US" b="1" u="sng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失敗的話會回傳 </a:t>
            </a:r>
            <a:r>
              <a:rPr lang="en-US" altLang="zh-TW" b="1" u="sng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null</a:t>
            </a:r>
            <a:r>
              <a:rPr lang="zh-TW" altLang="en-US" b="1" u="sng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 回來。 </a:t>
            </a:r>
            <a:r>
              <a:rPr lang="en-US" altLang="zh-TW" b="1" u="sng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realloc</a:t>
            </a:r>
            <a:r>
              <a:rPr lang="zh-TW" altLang="en-US" b="1" u="sng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宋體 TW" panose="02020400000000000000" pitchFamily="18" charset="-120"/>
                <a:ea typeface="思源宋體 TW" panose="02020400000000000000" pitchFamily="18" charset="-120"/>
              </a:rPr>
              <a:t>不做初始化</a:t>
            </a:r>
            <a:endParaRPr lang="en-US" altLang="zh-TW" b="1" u="sng" smtClean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r>
              <a:rPr lang="en-US" altLang="zh-TW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free (arr) ;  //</a:t>
            </a:r>
            <a:r>
              <a:rPr lang="zh-TW" altLang="en-US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釋放空間</a:t>
            </a:r>
            <a:endParaRPr lang="en-US" altLang="zh-TW" b="1" smtClean="0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endParaRPr lang="en-US" altLang="zh-TW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842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選讀一：Call By Value 與 Call By Reference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zh-TW"/>
              <a:t>「C 語言沒有 Call By Reference」</a:t>
            </a:r>
          </a:p>
          <a:p>
            <a:pPr marL="457200" lvl="0" indent="-228600" rtl="0">
              <a:spcBef>
                <a:spcPts val="0"/>
              </a:spcBef>
            </a:pPr>
            <a:r>
              <a:rPr lang="zh-TW"/>
              <a:t>「C 語言沒有 Call By Reference」</a:t>
            </a:r>
          </a:p>
          <a:p>
            <a:pPr marL="457200" lvl="0" indent="-228600" rtl="0">
              <a:spcBef>
                <a:spcPts val="0"/>
              </a:spcBef>
            </a:pPr>
            <a:r>
              <a:rPr lang="zh-TW"/>
              <a:t>「C 語言沒有 Call By Reference」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/>
              <a:t>很重要所以講三次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/>
              <a:t>所有的函式傳遞都涉及數值（Value）</a:t>
            </a:r>
          </a:p>
          <a:p>
            <a:pPr marL="457200" lvl="0" indent="-228600" rtl="0">
              <a:spcBef>
                <a:spcPts val="0"/>
              </a:spcBef>
            </a:pPr>
            <a:r>
              <a:rPr lang="zh-TW"/>
              <a:t>參考資料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/>
              <a:t>《你所不知道的 C 語言》 系列</a:t>
            </a:r>
            <a:r>
              <a:rPr lang="zh-TW" smtClean="0"/>
              <a:t>講座</a:t>
            </a:r>
            <a:r>
              <a:rPr lang="en-US" altLang="zh-TW" smtClean="0"/>
              <a:t>   </a:t>
            </a:r>
            <a:r>
              <a:rPr lang="zh-TW" smtClean="0"/>
              <a:t>作者</a:t>
            </a:r>
            <a:r>
              <a:rPr lang="zh-TW"/>
              <a:t>：jser</a:t>
            </a:r>
            <a:r>
              <a:rPr lang="zh-TW" smtClean="0"/>
              <a:t>v</a:t>
            </a:r>
            <a:r>
              <a:rPr lang="en-US" altLang="zh-TW" smtClean="0"/>
              <a:t>    </a:t>
            </a:r>
            <a:r>
              <a:rPr lang="zh-TW" u="sng" smtClean="0">
                <a:solidFill>
                  <a:schemeClr val="hlink"/>
                </a:solidFill>
                <a:hlinkClick r:id="rId3"/>
              </a:rPr>
              <a:t>https</a:t>
            </a:r>
            <a:r>
              <a:rPr lang="zh-TW" u="sng">
                <a:solidFill>
                  <a:schemeClr val="hlink"/>
                </a:solidFill>
                <a:hlinkClick r:id="rId3"/>
              </a:rPr>
              <a:t>://hackmd.io/s/HyBPr9WGl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作業一：實作 Linked List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zh-TW"/>
              <a:t>作業內容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/>
              <a:t>引入 linkedlist.h，練習使用自定義結構 List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/>
              <a:t>實現 Push(List *list) 與 Pop(List *list)，於指定 Linked List 上針對最後一個元素進行新增與移除</a:t>
            </a:r>
          </a:p>
          <a:p>
            <a:pPr marL="457200" lvl="0" indent="-228600" rtl="0">
              <a:spcBef>
                <a:spcPts val="0"/>
              </a:spcBef>
            </a:pPr>
            <a:r>
              <a:rPr lang="zh-TW"/>
              <a:t>作業繳交內容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/>
              <a:t>.c </a:t>
            </a:r>
            <a:r>
              <a:rPr lang="zh-TW" smtClean="0"/>
              <a:t>檔</a:t>
            </a:r>
            <a:r>
              <a:rPr lang="en-US" altLang="zh-TW" smtClean="0"/>
              <a:t>  </a:t>
            </a:r>
            <a:r>
              <a:rPr lang="zh-TW" altLang="en-US" smtClean="0"/>
              <a:t>、  </a:t>
            </a:r>
            <a:r>
              <a:rPr lang="zh-TW" smtClean="0"/>
              <a:t>.pdf </a:t>
            </a:r>
            <a:r>
              <a:rPr lang="zh-TW"/>
              <a:t>檔</a:t>
            </a:r>
          </a:p>
          <a:p>
            <a:pPr marL="457200" lvl="0" indent="-228600" rtl="0">
              <a:spcBef>
                <a:spcPts val="0"/>
              </a:spcBef>
            </a:pPr>
            <a:r>
              <a:rPr lang="zh-TW"/>
              <a:t>加分項目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/>
              <a:t>實作 Insert(List *list, int n, List item)、Remove(List *list, int n) 兩個函式，可以針對 Linked List 的指定項目進行新增與</a:t>
            </a:r>
            <a:r>
              <a:rPr lang="zh-TW" smtClean="0"/>
              <a:t>刪除</a:t>
            </a:r>
            <a:r>
              <a:rPr lang="zh-TW" altLang="en-US" smtClean="0"/>
              <a:t>，</a:t>
            </a:r>
            <a:r>
              <a:rPr lang="zh-TW" smtClean="0"/>
              <a:t>被</a:t>
            </a:r>
            <a:r>
              <a:rPr lang="zh-TW"/>
              <a:t>移除的項目記得 free 乾淨，否則酙酌給分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作業一：實作 Linked List</a:t>
            </a:r>
          </a:p>
        </p:txBody>
      </p:sp>
      <p:sp>
        <p:nvSpPr>
          <p:cNvPr id="6" name="Shape 78"/>
          <p:cNvSpPr txBox="1">
            <a:spLocks/>
          </p:cNvSpPr>
          <p:nvPr/>
        </p:nvSpPr>
        <p:spPr>
          <a:xfrm>
            <a:off x="497628" y="1444313"/>
            <a:ext cx="8122116" cy="3249607"/>
          </a:xfrm>
          <a:prstGeom prst="rect">
            <a:avLst/>
          </a:prstGeom>
          <a:solidFill>
            <a:schemeClr val="tx1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endParaRPr lang="en-US" altLang="zh-TW" sz="2400" b="1">
              <a:solidFill>
                <a:schemeClr val="bg1">
                  <a:lumMod val="50000"/>
                </a:schemeClr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endParaRPr lang="en-US" altLang="zh-TW" sz="2400" b="1" smtClean="0">
              <a:solidFill>
                <a:schemeClr val="bg1">
                  <a:lumMod val="50000"/>
                </a:schemeClr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r>
              <a:rPr lang="zh-TW" altLang="en-US" sz="2400" b="1" smtClean="0">
                <a:solidFill>
                  <a:schemeClr val="bg1">
                    <a:lumMod val="50000"/>
                  </a:schemeClr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插入新節點                                       移除節點</a:t>
            </a:r>
            <a:endParaRPr lang="en-US" altLang="zh-TW" sz="2400" b="1">
              <a:solidFill>
                <a:schemeClr val="bg1">
                  <a:lumMod val="50000"/>
                </a:schemeClr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pic>
        <p:nvPicPr>
          <p:cNvPr id="2052" name="Picture 4" descr="408px-Singly-linked-list_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85" y="1829116"/>
            <a:ext cx="4743523" cy="47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未命名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85" y="3412553"/>
            <a:ext cx="4040270" cy="98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未命名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673" y="3251832"/>
            <a:ext cx="2861352" cy="1310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5534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實驗一：指標（point to）的意義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實驗目的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瞭解指標的意義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瞭解指標與陣列的配合與異同</a:t>
            </a:r>
          </a:p>
          <a:p>
            <a:pPr marL="457200" lvl="0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實驗內容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定義一函式 void swap (int *a, int *b)</a:t>
            </a:r>
          </a:p>
          <a:p>
            <a:pPr marL="1371600" lvl="2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函式能實習 a, b 數值互換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實驗一：指標（point to）的意義</a:t>
            </a:r>
          </a:p>
        </p:txBody>
      </p:sp>
      <p:sp>
        <p:nvSpPr>
          <p:cNvPr id="4" name="Shape 72"/>
          <p:cNvSpPr txBox="1">
            <a:spLocks/>
          </p:cNvSpPr>
          <p:nvPr/>
        </p:nvSpPr>
        <p:spPr>
          <a:xfrm>
            <a:off x="497628" y="1626336"/>
            <a:ext cx="3562308" cy="242140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 sz="2400" smtClean="0"/>
              <a:t>int  a  = 5  ,  b  =  10 ;</a:t>
            </a: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3667039"/>
              </p:ext>
            </p:extLst>
          </p:nvPr>
        </p:nvGraphicFramePr>
        <p:xfrm>
          <a:off x="754221" y="2391042"/>
          <a:ext cx="3049122" cy="1371600"/>
        </p:xfrm>
        <a:graphic>
          <a:graphicData uri="http://schemas.openxmlformats.org/drawingml/2006/table">
            <a:tbl>
              <a:tblPr bandRow="1">
                <a:tableStyleId>{ED083AE6-46FA-4A59-8FB0-9F97EB10719F}</a:tableStyleId>
              </a:tblPr>
              <a:tblGrid>
                <a:gridCol w="1016374"/>
                <a:gridCol w="1016374"/>
                <a:gridCol w="1016374"/>
              </a:tblGrid>
              <a:tr h="439438">
                <a:tc>
                  <a:txBody>
                    <a:bodyPr/>
                    <a:lstStyle/>
                    <a:p>
                      <a:pPr algn="ctr"/>
                      <a:endParaRPr lang="zh-TW" alt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smtClean="0"/>
                        <a:t>a</a:t>
                      </a:r>
                      <a:endParaRPr lang="zh-TW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smtClean="0"/>
                        <a:t>b</a:t>
                      </a:r>
                      <a:endParaRPr lang="zh-TW" altLang="en-US" sz="2000"/>
                    </a:p>
                  </a:txBody>
                  <a:tcPr anchor="ctr"/>
                </a:tc>
              </a:tr>
              <a:tr h="439438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800" smtClean="0"/>
                        <a:t>value</a:t>
                      </a:r>
                      <a:endParaRPr lang="zh-TW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smtClean="0"/>
                        <a:t>5</a:t>
                      </a:r>
                      <a:endParaRPr lang="zh-TW" alt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smtClean="0"/>
                        <a:t>10</a:t>
                      </a:r>
                      <a:endParaRPr lang="zh-TW" altLang="en-US" sz="2400"/>
                    </a:p>
                  </a:txBody>
                  <a:tcPr anchor="ctr"/>
                </a:tc>
              </a:tr>
              <a:tr h="439438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800" smtClean="0"/>
                        <a:t>address</a:t>
                      </a:r>
                      <a:endParaRPr lang="zh-TW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smtClean="0"/>
                        <a:t>0x04</a:t>
                      </a:r>
                      <a:endParaRPr lang="zh-TW" alt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smtClean="0"/>
                        <a:t>0x08</a:t>
                      </a:r>
                      <a:endParaRPr lang="zh-TW" altLang="en-US" sz="240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Shape 72"/>
          <p:cNvSpPr txBox="1">
            <a:spLocks/>
          </p:cNvSpPr>
          <p:nvPr/>
        </p:nvSpPr>
        <p:spPr>
          <a:xfrm>
            <a:off x="4819692" y="2242032"/>
            <a:ext cx="3562308" cy="242140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 sz="2400" smtClean="0"/>
              <a:t>int </a:t>
            </a:r>
            <a:r>
              <a:rPr lang="en-US" altLang="zh-TW" sz="2400" b="1" smtClean="0">
                <a:solidFill>
                  <a:srgbClr val="FFFF00"/>
                </a:solidFill>
              </a:rPr>
              <a:t>*</a:t>
            </a:r>
            <a:r>
              <a:rPr lang="en-US" altLang="zh-TW" sz="2400" smtClean="0"/>
              <a:t>c  = </a:t>
            </a:r>
            <a:r>
              <a:rPr lang="en-US" altLang="zh-TW" sz="2400" smtClean="0">
                <a:solidFill>
                  <a:srgbClr val="FFC000"/>
                </a:solidFill>
              </a:rPr>
              <a:t>&amp;</a:t>
            </a:r>
            <a:r>
              <a:rPr lang="en-US" altLang="zh-TW" sz="2400" smtClean="0">
                <a:solidFill>
                  <a:schemeClr val="tx1"/>
                </a:solidFill>
              </a:rPr>
              <a:t>a</a:t>
            </a:r>
            <a:r>
              <a:rPr lang="en-US" altLang="zh-TW" sz="2400" smtClean="0"/>
              <a:t> ,  </a:t>
            </a:r>
            <a:r>
              <a:rPr lang="en-US" altLang="zh-TW" sz="2400" b="1" smtClean="0">
                <a:solidFill>
                  <a:srgbClr val="FFFF00"/>
                </a:solidFill>
              </a:rPr>
              <a:t>*</a:t>
            </a:r>
            <a:r>
              <a:rPr lang="en-US" altLang="zh-TW" sz="2400" smtClean="0"/>
              <a:t>d  =  </a:t>
            </a:r>
            <a:r>
              <a:rPr lang="en-US" altLang="zh-TW" sz="2400" smtClean="0">
                <a:solidFill>
                  <a:srgbClr val="FFC000"/>
                </a:solidFill>
              </a:rPr>
              <a:t>&amp;</a:t>
            </a:r>
            <a:r>
              <a:rPr lang="en-US" altLang="zh-TW" sz="2400" smtClean="0">
                <a:solidFill>
                  <a:schemeClr val="tx1"/>
                </a:solidFill>
              </a:rPr>
              <a:t>b</a:t>
            </a:r>
            <a:r>
              <a:rPr lang="en-US" altLang="zh-TW" sz="2400" smtClean="0"/>
              <a:t> ;</a:t>
            </a: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051910"/>
              </p:ext>
            </p:extLst>
          </p:nvPr>
        </p:nvGraphicFramePr>
        <p:xfrm>
          <a:off x="5076285" y="3006738"/>
          <a:ext cx="3049122" cy="1371600"/>
        </p:xfrm>
        <a:graphic>
          <a:graphicData uri="http://schemas.openxmlformats.org/drawingml/2006/table">
            <a:tbl>
              <a:tblPr bandRow="1">
                <a:tableStyleId>{ED083AE6-46FA-4A59-8FB0-9F97EB10719F}</a:tableStyleId>
              </a:tblPr>
              <a:tblGrid>
                <a:gridCol w="1016374"/>
                <a:gridCol w="1016374"/>
                <a:gridCol w="1016374"/>
              </a:tblGrid>
              <a:tr h="439438">
                <a:tc>
                  <a:txBody>
                    <a:bodyPr/>
                    <a:lstStyle/>
                    <a:p>
                      <a:pPr algn="ctr"/>
                      <a:endParaRPr lang="zh-TW" alt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smtClean="0"/>
                        <a:t>c</a:t>
                      </a:r>
                      <a:endParaRPr lang="zh-TW" altLang="en-US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smtClean="0"/>
                        <a:t>d</a:t>
                      </a:r>
                      <a:endParaRPr lang="zh-TW" altLang="en-US" sz="2000"/>
                    </a:p>
                  </a:txBody>
                  <a:tcPr anchor="ctr"/>
                </a:tc>
              </a:tr>
              <a:tr h="439438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800" smtClean="0"/>
                        <a:t>value</a:t>
                      </a:r>
                      <a:endParaRPr lang="zh-TW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smtClean="0"/>
                        <a:t>0x04</a:t>
                      </a:r>
                      <a:endParaRPr lang="zh-TW" alt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smtClean="0"/>
                        <a:t>0x08</a:t>
                      </a:r>
                      <a:endParaRPr lang="zh-TW" altLang="en-US" sz="2400"/>
                    </a:p>
                  </a:txBody>
                  <a:tcPr anchor="ctr"/>
                </a:tc>
              </a:tr>
              <a:tr h="439438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800" smtClean="0"/>
                        <a:t>address</a:t>
                      </a:r>
                      <a:endParaRPr lang="zh-TW" altLang="en-US" sz="1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smtClean="0"/>
                        <a:t>0x0C</a:t>
                      </a:r>
                      <a:endParaRPr lang="zh-TW" altLang="en-US" sz="2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smtClean="0"/>
                        <a:t>0x10</a:t>
                      </a:r>
                      <a:endParaRPr lang="zh-TW" altLang="en-US" sz="240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文字方塊 2"/>
          <p:cNvSpPr txBox="1"/>
          <p:nvPr/>
        </p:nvSpPr>
        <p:spPr>
          <a:xfrm>
            <a:off x="497628" y="4490772"/>
            <a:ext cx="36842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儲存一個數值的我們稱為 </a:t>
            </a:r>
            <a:r>
              <a:rPr lang="zh-TW" altLang="en-US" sz="22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變數</a:t>
            </a:r>
            <a:endParaRPr lang="zh-TW" altLang="en-US" sz="2200" b="1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4480560" y="1432576"/>
            <a:ext cx="42755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儲存某個變數的位址我們稱為 </a:t>
            </a:r>
            <a:r>
              <a:rPr lang="zh-TW" altLang="en-US" sz="2200" b="1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指標</a:t>
            </a:r>
          </a:p>
        </p:txBody>
      </p:sp>
      <p:sp>
        <p:nvSpPr>
          <p:cNvPr id="5" name="向上箭號 4"/>
          <p:cNvSpPr/>
          <p:nvPr/>
        </p:nvSpPr>
        <p:spPr>
          <a:xfrm>
            <a:off x="1840992" y="4181856"/>
            <a:ext cx="670560" cy="233058"/>
          </a:xfrm>
          <a:prstGeom prst="up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上箭號 10"/>
          <p:cNvSpPr/>
          <p:nvPr/>
        </p:nvSpPr>
        <p:spPr>
          <a:xfrm flipV="1">
            <a:off x="6265566" y="1900456"/>
            <a:ext cx="670560" cy="249153"/>
          </a:xfrm>
          <a:prstGeom prst="up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222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9" grpId="0"/>
      <p:bldP spid="5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實驗一：指標（point to）的意義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778044" y="1465440"/>
            <a:ext cx="3562308" cy="27651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/>
          <a:p>
            <a:pPr marL="457200" lvl="0" indent="-228600"/>
            <a:r>
              <a:rPr lang="en-US" altLang="zh-TW">
                <a:solidFill>
                  <a:srgbClr val="FFFF00"/>
                </a:solidFill>
              </a:rPr>
              <a:t>void</a:t>
            </a:r>
            <a:r>
              <a:rPr lang="en-US" altLang="zh-TW"/>
              <a:t> swap (</a:t>
            </a:r>
            <a:r>
              <a:rPr lang="en-US" altLang="zh-TW">
                <a:solidFill>
                  <a:srgbClr val="FFFF00"/>
                </a:solidFill>
              </a:rPr>
              <a:t>int</a:t>
            </a:r>
            <a:r>
              <a:rPr lang="en-US" altLang="zh-TW"/>
              <a:t> c , </a:t>
            </a:r>
            <a:r>
              <a:rPr lang="en-US" altLang="zh-TW">
                <a:solidFill>
                  <a:srgbClr val="FFFF00"/>
                </a:solidFill>
              </a:rPr>
              <a:t>int</a:t>
            </a:r>
            <a:r>
              <a:rPr lang="en-US" altLang="zh-TW"/>
              <a:t> d){</a:t>
            </a:r>
          </a:p>
          <a:p>
            <a:pPr marL="457200" lvl="0" indent="-228600"/>
            <a:r>
              <a:rPr lang="en-US" altLang="zh-TW"/>
              <a:t>   </a:t>
            </a:r>
            <a:r>
              <a:rPr lang="en-US" altLang="zh-TW">
                <a:solidFill>
                  <a:srgbClr val="FFFF00"/>
                </a:solidFill>
              </a:rPr>
              <a:t>int</a:t>
            </a:r>
            <a:r>
              <a:rPr lang="en-US" altLang="zh-TW"/>
              <a:t> temp=c;</a:t>
            </a:r>
          </a:p>
          <a:p>
            <a:pPr marL="457200" lvl="0" indent="-228600"/>
            <a:r>
              <a:rPr lang="en-US" altLang="zh-TW"/>
              <a:t>   c=d;</a:t>
            </a:r>
          </a:p>
          <a:p>
            <a:pPr marL="457200" lvl="0" indent="-228600"/>
            <a:r>
              <a:rPr lang="en-US" altLang="zh-TW"/>
              <a:t>   d=temp;</a:t>
            </a:r>
          </a:p>
          <a:p>
            <a:pPr marL="457200" lvl="0" indent="-228600"/>
            <a:r>
              <a:rPr lang="en-US" altLang="zh-TW"/>
              <a:t>}</a:t>
            </a:r>
            <a:endParaRPr lang="zh-TW"/>
          </a:p>
        </p:txBody>
      </p:sp>
      <p:sp>
        <p:nvSpPr>
          <p:cNvPr id="7" name="Shape 72"/>
          <p:cNvSpPr txBox="1">
            <a:spLocks/>
          </p:cNvSpPr>
          <p:nvPr/>
        </p:nvSpPr>
        <p:spPr>
          <a:xfrm>
            <a:off x="4767072" y="1977504"/>
            <a:ext cx="3562308" cy="285052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>
                <a:solidFill>
                  <a:srgbClr val="FFFF00"/>
                </a:solidFill>
              </a:rPr>
              <a:t>int</a:t>
            </a:r>
            <a:r>
              <a:rPr lang="en-US" altLang="zh-TW">
                <a:solidFill>
                  <a:schemeClr val="tx1"/>
                </a:solidFill>
              </a:rPr>
              <a:t> main(){</a:t>
            </a:r>
          </a:p>
          <a:p>
            <a:pPr marL="457200" indent="-228600"/>
            <a:r>
              <a:rPr lang="zh-TW" altLang="en-US">
                <a:solidFill>
                  <a:schemeClr val="tx1"/>
                </a:solidFill>
              </a:rPr>
              <a:t>　　</a:t>
            </a:r>
            <a:r>
              <a:rPr lang="en-US" altLang="zh-TW">
                <a:solidFill>
                  <a:srgbClr val="FFFF00"/>
                </a:solidFill>
              </a:rPr>
              <a:t>int</a:t>
            </a:r>
            <a:r>
              <a:rPr lang="en-US" altLang="zh-TW">
                <a:solidFill>
                  <a:schemeClr val="tx1"/>
                </a:solidFill>
              </a:rPr>
              <a:t> a=5,b=10;</a:t>
            </a:r>
          </a:p>
          <a:p>
            <a:pPr marL="457200" indent="-228600"/>
            <a:r>
              <a:rPr lang="zh-TW" altLang="en-US">
                <a:solidFill>
                  <a:schemeClr val="tx1"/>
                </a:solidFill>
              </a:rPr>
              <a:t>　</a:t>
            </a:r>
            <a:r>
              <a:rPr lang="zh-TW" altLang="en-US">
                <a:solidFill>
                  <a:schemeClr val="tx1"/>
                </a:solidFill>
              </a:rPr>
              <a:t>　</a:t>
            </a:r>
            <a:r>
              <a:rPr lang="en-US" altLang="zh-TW" b="1" smtClean="0">
                <a:solidFill>
                  <a:srgbClr val="99FF66"/>
                </a:solidFill>
              </a:rPr>
              <a:t>swap</a:t>
            </a:r>
            <a:r>
              <a:rPr lang="zh-TW" altLang="en-US" smtClean="0">
                <a:solidFill>
                  <a:srgbClr val="FF0000"/>
                </a:solidFill>
              </a:rPr>
              <a:t> </a:t>
            </a:r>
            <a:r>
              <a:rPr lang="en-US" altLang="zh-TW" smtClean="0">
                <a:solidFill>
                  <a:schemeClr val="tx1"/>
                </a:solidFill>
              </a:rPr>
              <a:t>(</a:t>
            </a:r>
            <a:r>
              <a:rPr lang="en-US" altLang="zh-TW">
                <a:solidFill>
                  <a:schemeClr val="tx1"/>
                </a:solidFill>
              </a:rPr>
              <a:t>a,b);</a:t>
            </a:r>
          </a:p>
          <a:p>
            <a:pPr marL="457200" indent="-228600"/>
            <a:r>
              <a:rPr lang="en-US" altLang="zh-TW" smtClean="0">
                <a:solidFill>
                  <a:schemeClr val="tx1"/>
                </a:solidFill>
              </a:rPr>
              <a:t>}</a:t>
            </a:r>
          </a:p>
          <a:p>
            <a:pPr marL="457200" indent="-228600"/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做完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swap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後 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a = ? 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、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b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=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?</a:t>
            </a:r>
            <a:endParaRPr lang="en-US" altLang="zh-TW" sz="2000" b="1" smtClean="0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endParaRPr lang="en-US" altLang="zh-TW" smtClean="0">
              <a:solidFill>
                <a:schemeClr val="tx1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85216" y="4627977"/>
            <a:ext cx="39867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swap 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目的是要交換兩個變數數值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 </a:t>
            </a:r>
            <a:endParaRPr lang="zh-TW" altLang="en-US" sz="2000" b="1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9" name="向上箭號 8"/>
          <p:cNvSpPr/>
          <p:nvPr/>
        </p:nvSpPr>
        <p:spPr>
          <a:xfrm>
            <a:off x="2121408" y="4319061"/>
            <a:ext cx="670560" cy="233058"/>
          </a:xfrm>
          <a:prstGeom prst="up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5166921" y="1465440"/>
            <a:ext cx="2762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結果：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a = 5 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，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b = 10</a:t>
            </a:r>
            <a:endParaRPr lang="en-US" altLang="zh-TW" sz="2000" b="1" smtClean="0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8032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實驗一：指標（point to）的意義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778044" y="1465440"/>
            <a:ext cx="3562308" cy="276518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/>
          <a:p>
            <a:pPr marL="457200" lvl="0" indent="-228600"/>
            <a:r>
              <a:rPr lang="en-US" altLang="zh-TW">
                <a:solidFill>
                  <a:srgbClr val="FFFF00"/>
                </a:solidFill>
              </a:rPr>
              <a:t>void</a:t>
            </a:r>
            <a:r>
              <a:rPr lang="en-US" altLang="zh-TW"/>
              <a:t> swap </a:t>
            </a:r>
            <a:r>
              <a:rPr lang="en-US" altLang="zh-TW"/>
              <a:t>(</a:t>
            </a:r>
            <a:r>
              <a:rPr lang="en-US" altLang="zh-TW" b="1" smtClean="0">
                <a:solidFill>
                  <a:srgbClr val="FFFF00"/>
                </a:solidFill>
              </a:rPr>
              <a:t>int*</a:t>
            </a:r>
            <a:r>
              <a:rPr lang="en-US" altLang="zh-TW" smtClean="0"/>
              <a:t> </a:t>
            </a:r>
            <a:r>
              <a:rPr lang="en-US" altLang="zh-TW"/>
              <a:t>c </a:t>
            </a:r>
            <a:r>
              <a:rPr lang="en-US" altLang="zh-TW" b="1"/>
              <a:t>, </a:t>
            </a:r>
            <a:r>
              <a:rPr lang="en-US" altLang="zh-TW" b="1" smtClean="0">
                <a:solidFill>
                  <a:srgbClr val="FFFF00"/>
                </a:solidFill>
              </a:rPr>
              <a:t>int*</a:t>
            </a:r>
            <a:r>
              <a:rPr lang="en-US" altLang="zh-TW" b="1" smtClean="0"/>
              <a:t> </a:t>
            </a:r>
            <a:r>
              <a:rPr lang="en-US" altLang="zh-TW"/>
              <a:t>d){</a:t>
            </a:r>
          </a:p>
          <a:p>
            <a:pPr marL="457200" lvl="0" indent="-228600"/>
            <a:r>
              <a:rPr lang="en-US" altLang="zh-TW"/>
              <a:t>   </a:t>
            </a:r>
            <a:r>
              <a:rPr lang="en-US" altLang="zh-TW">
                <a:solidFill>
                  <a:srgbClr val="FFFF00"/>
                </a:solidFill>
              </a:rPr>
              <a:t>int</a:t>
            </a:r>
            <a:r>
              <a:rPr lang="en-US" altLang="zh-TW"/>
              <a:t> </a:t>
            </a:r>
            <a:r>
              <a:rPr lang="en-US" altLang="zh-TW"/>
              <a:t>temp</a:t>
            </a:r>
            <a:r>
              <a:rPr lang="en-US" altLang="zh-TW" smtClean="0"/>
              <a:t>= </a:t>
            </a:r>
            <a:r>
              <a:rPr lang="en-US" altLang="zh-TW" b="1" smtClean="0">
                <a:solidFill>
                  <a:schemeClr val="accent6"/>
                </a:solidFill>
              </a:rPr>
              <a:t>*</a:t>
            </a:r>
            <a:r>
              <a:rPr lang="en-US" altLang="zh-TW" smtClean="0"/>
              <a:t>c</a:t>
            </a:r>
            <a:r>
              <a:rPr lang="en-US" altLang="zh-TW"/>
              <a:t>;</a:t>
            </a:r>
          </a:p>
          <a:p>
            <a:pPr marL="457200" lvl="0" indent="-228600"/>
            <a:r>
              <a:rPr lang="en-US" altLang="zh-TW"/>
              <a:t>   </a:t>
            </a:r>
            <a:r>
              <a:rPr lang="en-US" altLang="zh-TW" b="1" smtClean="0">
                <a:solidFill>
                  <a:schemeClr val="accent6"/>
                </a:solidFill>
              </a:rPr>
              <a:t>*</a:t>
            </a:r>
            <a:r>
              <a:rPr lang="en-US" altLang="zh-TW" smtClean="0"/>
              <a:t>c=</a:t>
            </a:r>
            <a:r>
              <a:rPr lang="en-US" altLang="zh-TW" b="1" smtClean="0">
                <a:solidFill>
                  <a:schemeClr val="accent6"/>
                </a:solidFill>
              </a:rPr>
              <a:t>*</a:t>
            </a:r>
            <a:r>
              <a:rPr lang="en-US" altLang="zh-TW" smtClean="0"/>
              <a:t>d</a:t>
            </a:r>
            <a:r>
              <a:rPr lang="en-US" altLang="zh-TW"/>
              <a:t>;</a:t>
            </a:r>
          </a:p>
          <a:p>
            <a:pPr marL="457200" lvl="0" indent="-228600"/>
            <a:r>
              <a:rPr lang="en-US" altLang="zh-TW">
                <a:solidFill>
                  <a:schemeClr val="accent6"/>
                </a:solidFill>
              </a:rPr>
              <a:t>   </a:t>
            </a:r>
            <a:r>
              <a:rPr lang="en-US" altLang="zh-TW" b="1" smtClean="0">
                <a:solidFill>
                  <a:schemeClr val="accent6"/>
                </a:solidFill>
              </a:rPr>
              <a:t>*</a:t>
            </a:r>
            <a:r>
              <a:rPr lang="en-US" altLang="zh-TW" smtClean="0"/>
              <a:t>d=temp</a:t>
            </a:r>
            <a:r>
              <a:rPr lang="en-US" altLang="zh-TW"/>
              <a:t>;</a:t>
            </a:r>
          </a:p>
          <a:p>
            <a:pPr marL="457200" lvl="0" indent="-228600"/>
            <a:r>
              <a:rPr lang="en-US" altLang="zh-TW"/>
              <a:t>}</a:t>
            </a:r>
            <a:endParaRPr lang="zh-TW"/>
          </a:p>
        </p:txBody>
      </p:sp>
      <p:sp>
        <p:nvSpPr>
          <p:cNvPr id="7" name="Shape 72"/>
          <p:cNvSpPr txBox="1">
            <a:spLocks/>
          </p:cNvSpPr>
          <p:nvPr/>
        </p:nvSpPr>
        <p:spPr>
          <a:xfrm>
            <a:off x="4767072" y="1977504"/>
            <a:ext cx="3562308" cy="2850528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>
                <a:solidFill>
                  <a:srgbClr val="FFFF00"/>
                </a:solidFill>
              </a:rPr>
              <a:t>int</a:t>
            </a:r>
            <a:r>
              <a:rPr lang="en-US" altLang="zh-TW">
                <a:solidFill>
                  <a:schemeClr val="tx1"/>
                </a:solidFill>
              </a:rPr>
              <a:t> main(){</a:t>
            </a:r>
          </a:p>
          <a:p>
            <a:pPr marL="457200" indent="-228600"/>
            <a:r>
              <a:rPr lang="zh-TW" altLang="en-US">
                <a:solidFill>
                  <a:schemeClr val="tx1"/>
                </a:solidFill>
              </a:rPr>
              <a:t>　　</a:t>
            </a:r>
            <a:r>
              <a:rPr lang="en-US" altLang="zh-TW">
                <a:solidFill>
                  <a:srgbClr val="FFFF00"/>
                </a:solidFill>
              </a:rPr>
              <a:t>int</a:t>
            </a:r>
            <a:r>
              <a:rPr lang="en-US" altLang="zh-TW">
                <a:solidFill>
                  <a:schemeClr val="tx1"/>
                </a:solidFill>
              </a:rPr>
              <a:t> a=5,b=10;</a:t>
            </a:r>
          </a:p>
          <a:p>
            <a:pPr marL="457200" indent="-228600"/>
            <a:r>
              <a:rPr lang="zh-TW" altLang="en-US">
                <a:solidFill>
                  <a:schemeClr val="tx1"/>
                </a:solidFill>
              </a:rPr>
              <a:t>　</a:t>
            </a:r>
            <a:r>
              <a:rPr lang="zh-TW" altLang="en-US">
                <a:solidFill>
                  <a:schemeClr val="tx1"/>
                </a:solidFill>
              </a:rPr>
              <a:t>　</a:t>
            </a:r>
            <a:r>
              <a:rPr lang="en-US" altLang="zh-TW" b="1" smtClean="0">
                <a:solidFill>
                  <a:srgbClr val="99FF66"/>
                </a:solidFill>
              </a:rPr>
              <a:t>swap</a:t>
            </a:r>
            <a:r>
              <a:rPr lang="zh-TW" altLang="en-US" smtClean="0">
                <a:solidFill>
                  <a:srgbClr val="FF0000"/>
                </a:solidFill>
              </a:rPr>
              <a:t> </a:t>
            </a:r>
            <a:r>
              <a:rPr lang="en-US" altLang="zh-TW" smtClean="0">
                <a:solidFill>
                  <a:schemeClr val="tx1"/>
                </a:solidFill>
              </a:rPr>
              <a:t>(&amp;a, &amp;b</a:t>
            </a:r>
            <a:r>
              <a:rPr lang="en-US" altLang="zh-TW">
                <a:solidFill>
                  <a:schemeClr val="tx1"/>
                </a:solidFill>
              </a:rPr>
              <a:t>);</a:t>
            </a:r>
          </a:p>
          <a:p>
            <a:pPr marL="457200" indent="-228600"/>
            <a:r>
              <a:rPr lang="en-US" altLang="zh-TW" smtClean="0">
                <a:solidFill>
                  <a:schemeClr val="tx1"/>
                </a:solidFill>
              </a:rPr>
              <a:t>}</a:t>
            </a:r>
          </a:p>
          <a:p>
            <a:pPr marL="457200" indent="-228600"/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做完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swap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後 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a = ? 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、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b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=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?</a:t>
            </a:r>
            <a:endParaRPr lang="en-US" altLang="zh-TW" sz="2000" b="1" smtClean="0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endParaRPr lang="en-US" altLang="zh-TW" smtClean="0">
              <a:solidFill>
                <a:schemeClr val="tx1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78044" y="4351884"/>
            <a:ext cx="3986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宣</a:t>
            </a:r>
            <a:r>
              <a:rPr lang="zh-TW" altLang="en-US" sz="2000" b="1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告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的 * 為 </a:t>
            </a:r>
            <a:r>
              <a:rPr lang="zh-TW" altLang="en-US" sz="2000" b="1" u="sng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指標變數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的意思 ；</a:t>
            </a:r>
            <a:endParaRPr lang="en-US" altLang="zh-TW" sz="2000" b="1" smtClean="0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內</a:t>
            </a:r>
            <a:r>
              <a:rPr lang="zh-TW" altLang="en-US" sz="2000" b="1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容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的 * 為 </a:t>
            </a:r>
            <a:r>
              <a:rPr lang="zh-TW" altLang="en-US" sz="2000" b="1" u="sng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提取指向位址的值</a:t>
            </a:r>
            <a:endParaRPr lang="zh-TW" altLang="en-US" sz="2000" b="1" u="sng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5166921" y="1465440"/>
            <a:ext cx="2762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結果：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a = 10 </a:t>
            </a:r>
            <a:r>
              <a:rPr lang="zh-TW" altLang="en-US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， </a:t>
            </a:r>
            <a:r>
              <a:rPr lang="en-US" altLang="zh-TW" sz="20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b = 5</a:t>
            </a:r>
            <a:endParaRPr lang="en-US" altLang="zh-TW" sz="2000" b="1" smtClean="0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94434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實驗二：取址（address of）的意義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實驗目的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 &amp; 不唸 “and”，在取址時應唸做 “address of”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 &amp; 運算元的意義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 &amp;  搭配 * 的技巧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實驗二：取址（address of）的意義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1082844" y="1794624"/>
            <a:ext cx="1928580" cy="202147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altLang="zh-TW" b="1" smtClean="0">
                <a:solidFill>
                  <a:schemeClr val="accent6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int a = 10 ;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a    &gt;&gt;  10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&amp;a &gt;&gt; 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 0x04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*a  &gt;&gt;  </a:t>
            </a:r>
            <a:r>
              <a:rPr lang="en-US" altLang="zh-TW" b="1" smtClean="0">
                <a:solidFill>
                  <a:srgbClr val="FF0000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error</a:t>
            </a:r>
            <a:endParaRPr lang="en-US" altLang="zh-TW" b="1">
              <a:solidFill>
                <a:srgbClr val="FF0000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lvl="0" indent="-228600" rtl="0">
              <a:spcBef>
                <a:spcPts val="0"/>
              </a:spcBef>
            </a:pPr>
            <a:endParaRPr lang="en-US" altLang="zh-TW" b="1" smtClean="0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4" name="Shape 78"/>
          <p:cNvSpPr txBox="1">
            <a:spLocks/>
          </p:cNvSpPr>
          <p:nvPr/>
        </p:nvSpPr>
        <p:spPr>
          <a:xfrm>
            <a:off x="3527340" y="1794624"/>
            <a:ext cx="1928580" cy="202147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 b="1" smtClean="0">
                <a:solidFill>
                  <a:schemeClr val="accent6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int* b = &amp;a ;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b    &gt;&gt;  0x04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&amp;b &gt;&gt;  0x18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*b  &gt;&gt;  10</a:t>
            </a:r>
          </a:p>
          <a:p>
            <a:pPr marL="457200" indent="-228600"/>
            <a:endParaRPr lang="en-US" altLang="zh-TW" b="1" smtClean="0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5" name="Shape 78"/>
          <p:cNvSpPr txBox="1">
            <a:spLocks/>
          </p:cNvSpPr>
          <p:nvPr/>
        </p:nvSpPr>
        <p:spPr>
          <a:xfrm>
            <a:off x="5971836" y="1282560"/>
            <a:ext cx="2062692" cy="36186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*b++     &gt;&gt; 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*(b++)  </a:t>
            </a:r>
            <a:r>
              <a:rPr lang="en-US" altLang="zh-TW" b="1">
                <a:latin typeface="思源宋體 TW" panose="02020400000000000000" pitchFamily="18" charset="-120"/>
                <a:ea typeface="思源宋體 TW" panose="02020400000000000000" pitchFamily="18" charset="-120"/>
              </a:rPr>
              <a:t>&gt;&gt; </a:t>
            </a: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(*b)++  &gt;&gt; 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*++b     &gt;&gt; 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*(++b)  &gt;&gt; 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++*b     &gt;&gt; 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++(*b)  &gt;&gt; ?</a:t>
            </a:r>
            <a:endParaRPr lang="en-US" altLang="zh-TW" b="1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endParaRPr lang="en-US" altLang="zh-TW" b="1" smtClean="0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082844" y="4051096"/>
            <a:ext cx="43730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&amp; = </a:t>
            </a:r>
            <a:r>
              <a:rPr lang="zh-TW" altLang="en-US" sz="24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取址 </a:t>
            </a:r>
            <a:r>
              <a:rPr lang="en-US" altLang="zh-TW" sz="24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(address of)</a:t>
            </a:r>
          </a:p>
          <a:p>
            <a:r>
              <a:rPr lang="zh-TW" altLang="en-US" sz="24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*  </a:t>
            </a:r>
            <a:r>
              <a:rPr lang="en-US" altLang="zh-TW" sz="24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= </a:t>
            </a:r>
            <a:r>
              <a:rPr lang="zh-TW" altLang="en-US" sz="24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取該位址的值 </a:t>
            </a:r>
            <a:r>
              <a:rPr lang="en-US" altLang="zh-TW" sz="2400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(value of)</a:t>
            </a:r>
            <a:endParaRPr lang="zh-TW" altLang="en-US" sz="2400" b="1" u="sng">
              <a:solidFill>
                <a:schemeClr val="tx1"/>
              </a:solidFill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7736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實驗二：取址（address of）的意義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1131612" y="1321536"/>
            <a:ext cx="4025604" cy="11436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altLang="zh-TW" b="1" smtClean="0">
                <a:solidFill>
                  <a:schemeClr val="accent6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char  s[]  =  “123456”;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char*  p  =  s ;</a:t>
            </a:r>
          </a:p>
          <a:p>
            <a:pPr marL="457200" lvl="0" indent="-228600" rtl="0">
              <a:spcBef>
                <a:spcPts val="0"/>
              </a:spcBef>
            </a:pPr>
            <a:endParaRPr lang="en-US" altLang="zh-TW" b="1" smtClean="0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sp>
        <p:nvSpPr>
          <p:cNvPr id="5" name="Shape 78"/>
          <p:cNvSpPr txBox="1">
            <a:spLocks/>
          </p:cNvSpPr>
          <p:nvPr/>
        </p:nvSpPr>
        <p:spPr>
          <a:xfrm>
            <a:off x="5984028" y="1301952"/>
            <a:ext cx="2062692" cy="36186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*p++     &gt;&gt; ?</a:t>
            </a:r>
          </a:p>
          <a:p>
            <a:pPr marL="457200" indent="-228600"/>
            <a:r>
              <a:rPr lang="en-US" altLang="zh-TW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*(p++)  </a:t>
            </a:r>
            <a:r>
              <a:rPr lang="en-US" altLang="zh-TW" b="1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&gt;&gt; </a:t>
            </a:r>
            <a:r>
              <a:rPr lang="en-US" altLang="zh-TW" b="1" smtClean="0">
                <a:solidFill>
                  <a:schemeClr val="tx1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(*p)++  &gt;&gt; 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*++p     &gt;&gt; 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*(++p)  &gt;&gt; 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++*p     &gt;&gt; ?</a:t>
            </a:r>
          </a:p>
          <a:p>
            <a:pPr marL="457200" indent="-228600"/>
            <a:r>
              <a:rPr lang="en-US" altLang="zh-TW" b="1" smtClean="0">
                <a:latin typeface="思源宋體 TW" panose="02020400000000000000" pitchFamily="18" charset="-120"/>
                <a:ea typeface="思源宋體 TW" panose="02020400000000000000" pitchFamily="18" charset="-120"/>
              </a:rPr>
              <a:t>++(*p)  &gt;&gt; ?</a:t>
            </a:r>
            <a:endParaRPr lang="en-US" altLang="zh-TW" b="1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  <a:p>
            <a:pPr marL="457200" indent="-228600"/>
            <a:endParaRPr lang="en-US" altLang="zh-TW" b="1" smtClean="0">
              <a:latin typeface="思源宋體 TW" panose="02020400000000000000" pitchFamily="18" charset="-120"/>
              <a:ea typeface="思源宋體 TW" panose="02020400000000000000" pitchFamily="18" charset="-120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1347359"/>
              </p:ext>
            </p:extLst>
          </p:nvPr>
        </p:nvGraphicFramePr>
        <p:xfrm>
          <a:off x="1133856" y="2637795"/>
          <a:ext cx="4023360" cy="2346960"/>
        </p:xfrm>
        <a:graphic>
          <a:graphicData uri="http://schemas.openxmlformats.org/drawingml/2006/table">
            <a:tbl>
              <a:tblPr bandRow="1">
                <a:tableStyleId>{ED083AE6-46FA-4A59-8FB0-9F97EB10719F}</a:tableStyleId>
              </a:tblPr>
              <a:tblGrid>
                <a:gridCol w="1005840"/>
                <a:gridCol w="1005840"/>
                <a:gridCol w="1005840"/>
                <a:gridCol w="1005840"/>
              </a:tblGrid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>
                          <a:solidFill>
                            <a:schemeClr val="accent6"/>
                          </a:solidFill>
                        </a:rPr>
                        <a:t>Address</a:t>
                      </a:r>
                      <a:endParaRPr lang="zh-TW" altLang="en-US" sz="1600" b="1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>
                          <a:solidFill>
                            <a:schemeClr val="accent6"/>
                          </a:solidFill>
                        </a:rPr>
                        <a:t>s</a:t>
                      </a:r>
                      <a:endParaRPr lang="zh-TW" altLang="en-US" sz="1600" b="1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>
                          <a:solidFill>
                            <a:schemeClr val="accent6"/>
                          </a:solidFill>
                        </a:rPr>
                        <a:t>*p</a:t>
                      </a:r>
                      <a:r>
                        <a:rPr lang="zh-TW" altLang="en-US" sz="1600" b="1" smtClean="0">
                          <a:solidFill>
                            <a:schemeClr val="accent6"/>
                          </a:solidFill>
                        </a:rPr>
                        <a:t>指向</a:t>
                      </a:r>
                      <a:endParaRPr lang="zh-TW" altLang="en-US" sz="1600" b="1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>
                          <a:solidFill>
                            <a:schemeClr val="accent6"/>
                          </a:solidFill>
                        </a:rPr>
                        <a:t>*p</a:t>
                      </a:r>
                      <a:r>
                        <a:rPr lang="zh-TW" altLang="en-US" sz="1600" b="1" smtClean="0">
                          <a:solidFill>
                            <a:schemeClr val="accent6"/>
                          </a:solidFill>
                        </a:rPr>
                        <a:t>取值</a:t>
                      </a:r>
                      <a:endParaRPr lang="zh-TW" altLang="en-US" sz="1600" b="1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</a:tr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/>
                        <a:t>0x00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1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0x00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1</a:t>
                      </a:r>
                      <a:endParaRPr lang="zh-TW" altLang="en-US" sz="1600" b="1"/>
                    </a:p>
                  </a:txBody>
                  <a:tcPr anchor="ctr"/>
                </a:tc>
              </a:tr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/>
                        <a:t>0x04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2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</a:tr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/>
                        <a:t>0x08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3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</a:tr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/>
                        <a:t>0x0C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4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</a:tr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/>
                        <a:t>0x10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5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</a:tr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/>
                        <a:t>0x14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6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6096000" y="1443456"/>
            <a:ext cx="121920" cy="7632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6098244" y="2961360"/>
            <a:ext cx="121920" cy="7632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6096000" y="4012272"/>
            <a:ext cx="121920" cy="7632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30967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>
                <a:latin typeface="思源宋體 TW Heavy" panose="02020900000000000000" pitchFamily="18" charset="-120"/>
                <a:ea typeface="思源宋體 TW Heavy" panose="02020900000000000000" pitchFamily="18" charset="-120"/>
              </a:rPr>
              <a:t>實驗三：「指標的指標」的意義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實驗目的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 **p 不叫「雙指標」，叫做「指標的指標」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瞭解 Call By Reference 的誤會來自於指標的指標的 Call By Value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zh-TW">
                <a:latin typeface="思源宋體 TW" panose="02020400000000000000" pitchFamily="18" charset="-120"/>
                <a:ea typeface="思源宋體 TW" panose="02020400000000000000" pitchFamily="18" charset="-120"/>
              </a:rPr>
              <a:t>如何用指標的指標去操作傳入函式中的值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130356"/>
              </p:ext>
            </p:extLst>
          </p:nvPr>
        </p:nvGraphicFramePr>
        <p:xfrm>
          <a:off x="3633216" y="3463575"/>
          <a:ext cx="4023360" cy="1341120"/>
        </p:xfrm>
        <a:graphic>
          <a:graphicData uri="http://schemas.openxmlformats.org/drawingml/2006/table">
            <a:tbl>
              <a:tblPr bandRow="1">
                <a:tableStyleId>{ED083AE6-46FA-4A59-8FB0-9F97EB10719F}</a:tableStyleId>
              </a:tblPr>
              <a:tblGrid>
                <a:gridCol w="1005840"/>
                <a:gridCol w="1005840"/>
                <a:gridCol w="1005840"/>
                <a:gridCol w="1005840"/>
              </a:tblGrid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>
                          <a:solidFill>
                            <a:schemeClr val="accent6"/>
                          </a:solidFill>
                        </a:rPr>
                        <a:t>Address</a:t>
                      </a:r>
                      <a:endParaRPr lang="zh-TW" altLang="en-US" sz="1600" b="1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>
                          <a:solidFill>
                            <a:schemeClr val="accent6"/>
                          </a:solidFill>
                        </a:rPr>
                        <a:t>a</a:t>
                      </a:r>
                      <a:endParaRPr lang="zh-TW" altLang="en-US" sz="1600" b="1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>
                          <a:solidFill>
                            <a:schemeClr val="accent6"/>
                          </a:solidFill>
                        </a:rPr>
                        <a:t>*b</a:t>
                      </a:r>
                      <a:endParaRPr lang="zh-TW" altLang="en-US" sz="1600" b="1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>
                          <a:solidFill>
                            <a:schemeClr val="accent6"/>
                          </a:solidFill>
                        </a:rPr>
                        <a:t>**c</a:t>
                      </a:r>
                      <a:endParaRPr lang="zh-TW" altLang="en-US" sz="1600" b="1">
                        <a:solidFill>
                          <a:schemeClr val="accent6"/>
                        </a:solidFill>
                      </a:endParaRPr>
                    </a:p>
                  </a:txBody>
                  <a:tcPr anchor="ctr"/>
                </a:tc>
              </a:tr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/>
                        <a:t>0x00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10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</a:tr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/>
                        <a:t>0x04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0x00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</a:tr>
              <a:tr h="330090"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 b="1" smtClean="0"/>
                        <a:t>0x08</a:t>
                      </a:r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600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smtClean="0"/>
                        <a:t>0x04</a:t>
                      </a:r>
                      <a:endParaRPr lang="zh-TW" altLang="en-US" sz="1600" b="1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Shape 78"/>
          <p:cNvSpPr txBox="1">
            <a:spLocks/>
          </p:cNvSpPr>
          <p:nvPr/>
        </p:nvSpPr>
        <p:spPr>
          <a:xfrm>
            <a:off x="1162092" y="3408711"/>
            <a:ext cx="2111460" cy="145084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57200" indent="-228600"/>
            <a:r>
              <a:rPr lang="en-US" altLang="zh-TW" b="1" smtClean="0">
                <a:solidFill>
                  <a:srgbClr val="FFC000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int  a = 10 ;</a:t>
            </a:r>
          </a:p>
          <a:p>
            <a:pPr marL="457200" indent="-228600"/>
            <a:r>
              <a:rPr lang="en-US" altLang="zh-TW" b="1" smtClean="0">
                <a:solidFill>
                  <a:schemeClr val="accent6"/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int  *b  = &amp;a ;</a:t>
            </a:r>
          </a:p>
          <a:p>
            <a:pPr marL="457200" indent="-228600"/>
            <a:r>
              <a:rPr lang="en-US" altLang="zh-TW" b="1" smtClean="0">
                <a:solidFill>
                  <a:schemeClr val="accent6">
                    <a:lumMod val="20000"/>
                    <a:lumOff val="80000"/>
                  </a:schemeClr>
                </a:solidFill>
                <a:latin typeface="思源宋體 TW" panose="02020400000000000000" pitchFamily="18" charset="-120"/>
                <a:ea typeface="思源宋體 TW" panose="02020400000000000000" pitchFamily="18" charset="-120"/>
              </a:rPr>
              <a:t>int  **c = &amp;b 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1097</Words>
  <Application>Microsoft Office PowerPoint</Application>
  <PresentationFormat>如螢幕大小 (16:9)</PresentationFormat>
  <Paragraphs>183</Paragraphs>
  <Slides>16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Roboto Slab</vt:lpstr>
      <vt:lpstr>思源宋體 TW</vt:lpstr>
      <vt:lpstr>思源宋體 TW Heavy</vt:lpstr>
      <vt:lpstr>Roboto</vt:lpstr>
      <vt:lpstr>新細明體</vt:lpstr>
      <vt:lpstr>Arial</vt:lpstr>
      <vt:lpstr>marina</vt:lpstr>
      <vt:lpstr>Lab 07  指標與記憶體管理</vt:lpstr>
      <vt:lpstr>實驗一：指標（point to）的意義</vt:lpstr>
      <vt:lpstr>實驗一：指標（point to）的意義</vt:lpstr>
      <vt:lpstr>實驗一：指標（point to）的意義</vt:lpstr>
      <vt:lpstr>實驗一：指標（point to）的意義</vt:lpstr>
      <vt:lpstr>實驗二：取址（address of）的意義</vt:lpstr>
      <vt:lpstr>實驗二：取址（address of）的意義</vt:lpstr>
      <vt:lpstr>實驗二：取址（address of）的意義</vt:lpstr>
      <vt:lpstr>實驗三：「指標的指標」的意義</vt:lpstr>
      <vt:lpstr>實驗四：函式指標（Function Pointer）</vt:lpstr>
      <vt:lpstr>實驗四：函式指標（Function Pointer）</vt:lpstr>
      <vt:lpstr>實驗五：記憶體管理</vt:lpstr>
      <vt:lpstr>實驗五：記憶體管理</vt:lpstr>
      <vt:lpstr>選讀一：Call By Value 與 Call By Reference</vt:lpstr>
      <vt:lpstr>作業一：實作 Linked List</vt:lpstr>
      <vt:lpstr>作業一：實作 Linked List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07  指標與記憶體管理</dc:title>
  <dc:creator>Egoist</dc:creator>
  <cp:lastModifiedBy>Egoist</cp:lastModifiedBy>
  <cp:revision>34</cp:revision>
  <dcterms:modified xsi:type="dcterms:W3CDTF">2017-04-19T08:44:54Z</dcterms:modified>
</cp:coreProperties>
</file>